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7FD4CD5-43F7-4D3B-9FBF-286B76EC86FA}">
          <p14:sldIdLst>
            <p14:sldId id="3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FF99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1" autoAdjust="0"/>
    <p:restoredTop sz="78406" autoAdjust="0"/>
  </p:normalViewPr>
  <p:slideViewPr>
    <p:cSldViewPr snapToGrid="0" snapToObjects="1">
      <p:cViewPr>
        <p:scale>
          <a:sx n="80" d="100"/>
          <a:sy n="80" d="100"/>
        </p:scale>
        <p:origin x="-822" y="114"/>
      </p:cViewPr>
      <p:guideLst>
        <p:guide orient="horz" pos="1992"/>
        <p:guide orient="horz" pos="1979"/>
        <p:guide orient="horz" pos="4065"/>
        <p:guide orient="horz" pos="3635"/>
        <p:guide pos="5556"/>
        <p:guide pos="748"/>
        <p:guide pos="315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9" d="100"/>
          <a:sy n="99" d="100"/>
        </p:scale>
        <p:origin x="-349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88740" cy="791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de-DE" sz="1050" b="1" dirty="0" smtClean="0">
                <a:solidFill>
                  <a:schemeClr val="accent1"/>
                </a:solidFill>
              </a:rPr>
              <a:t>Ärztlicher Leiter</a:t>
            </a:r>
          </a:p>
          <a:p>
            <a:pPr algn="ctr"/>
            <a:r>
              <a:rPr lang="de-DE" sz="1050" b="1" dirty="0" smtClean="0">
                <a:solidFill>
                  <a:schemeClr val="accent1"/>
                </a:solidFill>
              </a:rPr>
              <a:t>Rettungsdienst</a:t>
            </a:r>
          </a:p>
          <a:p>
            <a:pPr algn="ctr"/>
            <a:r>
              <a:rPr lang="de-DE" sz="1050" b="1" dirty="0" smtClean="0">
                <a:solidFill>
                  <a:schemeClr val="accent1"/>
                </a:solidFill>
              </a:rPr>
              <a:t>Bayern</a:t>
            </a:r>
            <a:endParaRPr lang="de-DE" sz="1050" b="1" dirty="0">
              <a:solidFill>
                <a:schemeClr val="accent1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769259" y="0"/>
            <a:ext cx="1087153" cy="791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ctr"/>
            <a:fld id="{B92EDC40-F7BE-4D50-87B9-59BDBEB7019E}" type="datetimeFigureOut">
              <a:rPr lang="de-DE" smtClean="0"/>
              <a:pPr algn="ctr"/>
              <a:t>21.03.2014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b="1" dirty="0" smtClean="0">
                <a:solidFill>
                  <a:schemeClr val="accent1"/>
                </a:solidFill>
              </a:rPr>
              <a:t>www.älrd-bayern.de</a:t>
            </a: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F30B4-24A7-4DE9-8B9C-04E3F27F2C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549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88740" cy="791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sz="1050" b="1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Ärztlicher Leiter</a:t>
            </a:r>
          </a:p>
          <a:p>
            <a:r>
              <a:rPr lang="de-DE" smtClean="0"/>
              <a:t>Rettungsdienst</a:t>
            </a:r>
          </a:p>
          <a:p>
            <a:r>
              <a:rPr lang="de-DE" smtClean="0"/>
              <a:t>Bayern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69260" y="0"/>
            <a:ext cx="1087152" cy="791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sz="1200"/>
            </a:lvl1pPr>
          </a:lstStyle>
          <a:p>
            <a:fld id="{D8207282-6D3B-4C7A-A9EF-C2929104B909}" type="datetimeFigureOut">
              <a:rPr lang="de-DE" smtClean="0"/>
              <a:pPr/>
              <a:t>21.03.2014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www.älrd-bayern.de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D349B-6646-46FD-AAB5-B146BE0F8C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91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ÄLRD Bayer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187450" y="2499035"/>
            <a:ext cx="7632700" cy="1470025"/>
          </a:xfrm>
          <a:prstGeom prst="rect">
            <a:avLst/>
          </a:prstGeom>
        </p:spPr>
        <p:txBody>
          <a:bodyPr lIns="0"/>
          <a:lstStyle>
            <a:lvl1pPr algn="l">
              <a:defRPr b="1" cap="none" spc="0" baseline="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de-DE" dirty="0" smtClean="0"/>
              <a:t>Titel der Präsentation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187450" y="4473116"/>
            <a:ext cx="7632700" cy="1752600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Untertitel der Präsentation </a:t>
            </a:r>
            <a:br>
              <a:rPr lang="de-DE" dirty="0" smtClean="0"/>
            </a:br>
            <a:r>
              <a:rPr lang="de-DE" dirty="0" smtClean="0"/>
              <a:t>ggf. Name des Präsentierenden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7323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ÄLRD Bay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450" y="1628800"/>
            <a:ext cx="7630608" cy="777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450" y="2492524"/>
            <a:ext cx="7632700" cy="39608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>
          <a:xfrm>
            <a:off x="7740472" y="6453336"/>
            <a:ext cx="1080000" cy="360000"/>
          </a:xfrm>
        </p:spPr>
        <p:txBody>
          <a:bodyPr/>
          <a:lstStyle/>
          <a:p>
            <a:fld id="{2CB0839C-7027-4524-8E36-D352730273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89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 ÄLRD Bayed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7740472" y="6453336"/>
            <a:ext cx="1080000" cy="360000"/>
          </a:xfrm>
        </p:spPr>
        <p:txBody>
          <a:bodyPr/>
          <a:lstStyle/>
          <a:p>
            <a:fld id="{2CB0839C-7027-4524-8E36-D352730273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47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87450" y="1628800"/>
            <a:ext cx="7626230" cy="777600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87450" y="2492896"/>
            <a:ext cx="7632700" cy="3952615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740352" y="6453336"/>
            <a:ext cx="108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accent4"/>
                </a:solidFill>
              </a:defRPr>
            </a:lvl1pPr>
          </a:lstStyle>
          <a:p>
            <a:fld id="{2CB0839C-7027-4524-8E36-D352730273A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027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  <p:sldLayoutId id="214748366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Wingdings 3" pitchFamily="18" charset="2"/>
        <a:buChar char="}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3240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629524" y="1685272"/>
            <a:ext cx="2232422" cy="503535"/>
          </a:xfrm>
          <a:prstGeom prst="rect">
            <a:avLst/>
          </a:prstGeom>
          <a:solidFill>
            <a:srgbClr val="8989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Theorie</a:t>
            </a:r>
            <a:endParaRPr lang="de-DE" b="1" dirty="0"/>
          </a:p>
        </p:txBody>
      </p:sp>
      <p:sp>
        <p:nvSpPr>
          <p:cNvPr id="12" name="Rechteck 11"/>
          <p:cNvSpPr/>
          <p:nvPr/>
        </p:nvSpPr>
        <p:spPr>
          <a:xfrm>
            <a:off x="1629524" y="2285595"/>
            <a:ext cx="2232422" cy="251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Demonstration</a:t>
            </a:r>
            <a:endParaRPr lang="de-DE" sz="800" dirty="0"/>
          </a:p>
        </p:txBody>
      </p:sp>
      <p:sp>
        <p:nvSpPr>
          <p:cNvPr id="13" name="Rechteck 12"/>
          <p:cNvSpPr/>
          <p:nvPr/>
        </p:nvSpPr>
        <p:spPr>
          <a:xfrm>
            <a:off x="1629524" y="3138972"/>
            <a:ext cx="936278" cy="413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Übung</a:t>
            </a:r>
          </a:p>
          <a:p>
            <a:pPr algn="ctr"/>
            <a:r>
              <a:rPr lang="de-DE" sz="800" dirty="0" smtClean="0"/>
              <a:t>Disponent (1 TN)</a:t>
            </a:r>
          </a:p>
        </p:txBody>
      </p:sp>
      <p:sp>
        <p:nvSpPr>
          <p:cNvPr id="14" name="Rechteck 13"/>
          <p:cNvSpPr/>
          <p:nvPr/>
        </p:nvSpPr>
        <p:spPr>
          <a:xfrm>
            <a:off x="2925742" y="3135543"/>
            <a:ext cx="936278" cy="413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Übung</a:t>
            </a:r>
          </a:p>
          <a:p>
            <a:pPr algn="ctr"/>
            <a:r>
              <a:rPr lang="de-DE" sz="800" dirty="0" smtClean="0"/>
              <a:t>Anrufer (1 </a:t>
            </a:r>
            <a:r>
              <a:rPr lang="de-DE" sz="800" dirty="0"/>
              <a:t>TN</a:t>
            </a:r>
            <a:r>
              <a:rPr lang="de-DE" sz="800" dirty="0" smtClean="0"/>
              <a:t>)</a:t>
            </a:r>
            <a:endParaRPr lang="de-DE" sz="800" dirty="0"/>
          </a:p>
        </p:txBody>
      </p:sp>
      <p:sp>
        <p:nvSpPr>
          <p:cNvPr id="15" name="Rechteck 14"/>
          <p:cNvSpPr/>
          <p:nvPr/>
        </p:nvSpPr>
        <p:spPr>
          <a:xfrm>
            <a:off x="1621066" y="3641343"/>
            <a:ext cx="944737" cy="413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de-DE" b="1" dirty="0" smtClean="0"/>
              <a:t>Sim</a:t>
            </a:r>
          </a:p>
          <a:p>
            <a:pPr algn="ctr"/>
            <a:r>
              <a:rPr lang="de-DE" sz="800" dirty="0" smtClean="0"/>
              <a:t>Disponent (2-5 TN)</a:t>
            </a:r>
          </a:p>
        </p:txBody>
      </p:sp>
      <p:sp>
        <p:nvSpPr>
          <p:cNvPr id="16" name="Rechteck 15"/>
          <p:cNvSpPr/>
          <p:nvPr/>
        </p:nvSpPr>
        <p:spPr>
          <a:xfrm>
            <a:off x="2928214" y="3641343"/>
            <a:ext cx="930722" cy="413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Sim</a:t>
            </a:r>
          </a:p>
          <a:p>
            <a:pPr algn="ctr"/>
            <a:r>
              <a:rPr lang="de-DE" sz="800" dirty="0" smtClean="0"/>
              <a:t>Anrufer (2-5 </a:t>
            </a:r>
            <a:r>
              <a:rPr lang="de-DE" sz="800" dirty="0"/>
              <a:t>TN</a:t>
            </a:r>
            <a:r>
              <a:rPr lang="de-DE" sz="800" dirty="0" smtClean="0"/>
              <a:t>)</a:t>
            </a:r>
            <a:endParaRPr lang="de-DE" sz="800" dirty="0"/>
          </a:p>
        </p:txBody>
      </p:sp>
      <p:sp>
        <p:nvSpPr>
          <p:cNvPr id="17" name="Rechteck 16"/>
          <p:cNvSpPr/>
          <p:nvPr/>
        </p:nvSpPr>
        <p:spPr>
          <a:xfrm>
            <a:off x="1621066" y="5323565"/>
            <a:ext cx="943248" cy="553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Praxis</a:t>
            </a:r>
          </a:p>
          <a:p>
            <a:pPr algn="ctr"/>
            <a:r>
              <a:rPr lang="de-DE" sz="800" dirty="0" smtClean="0"/>
              <a:t>Disponent (1 TN)</a:t>
            </a:r>
          </a:p>
        </p:txBody>
      </p:sp>
      <p:sp>
        <p:nvSpPr>
          <p:cNvPr id="18" name="Rechteck 17"/>
          <p:cNvSpPr/>
          <p:nvPr/>
        </p:nvSpPr>
        <p:spPr>
          <a:xfrm>
            <a:off x="2921169" y="5323565"/>
            <a:ext cx="936278" cy="553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e-DE" b="1" dirty="0" smtClean="0"/>
              <a:t>Praxis</a:t>
            </a:r>
          </a:p>
          <a:p>
            <a:pPr algn="ctr"/>
            <a:r>
              <a:rPr lang="de-DE" sz="800" dirty="0" smtClean="0"/>
              <a:t>Anrufer (Multiplikator)</a:t>
            </a:r>
            <a:endParaRPr lang="de-DE" sz="800" dirty="0"/>
          </a:p>
        </p:txBody>
      </p:sp>
      <p:sp>
        <p:nvSpPr>
          <p:cNvPr id="19" name="Textfeld 18"/>
          <p:cNvSpPr txBox="1"/>
          <p:nvPr/>
        </p:nvSpPr>
        <p:spPr>
          <a:xfrm>
            <a:off x="4078044" y="3149382"/>
            <a:ext cx="1560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Erste Anwendung zu zweit</a:t>
            </a:r>
          </a:p>
          <a:p>
            <a:r>
              <a:rPr lang="de-DE" sz="1000" dirty="0" smtClean="0"/>
              <a:t>Keine echten Szenarien</a:t>
            </a:r>
            <a:endParaRPr lang="de-DE" sz="1000" dirty="0"/>
          </a:p>
        </p:txBody>
      </p:sp>
      <p:sp>
        <p:nvSpPr>
          <p:cNvPr id="20" name="Textfeld 19"/>
          <p:cNvSpPr txBox="1"/>
          <p:nvPr/>
        </p:nvSpPr>
        <p:spPr>
          <a:xfrm>
            <a:off x="4078044" y="2276070"/>
            <a:ext cx="9460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Zielvorstellung</a:t>
            </a:r>
            <a:endParaRPr lang="de-DE" sz="1000" dirty="0"/>
          </a:p>
        </p:txBody>
      </p:sp>
      <p:sp>
        <p:nvSpPr>
          <p:cNvPr id="21" name="Textfeld 20"/>
          <p:cNvSpPr txBox="1"/>
          <p:nvPr/>
        </p:nvSpPr>
        <p:spPr>
          <a:xfrm>
            <a:off x="4078042" y="3645447"/>
            <a:ext cx="1921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/>
              <a:t>Üben des </a:t>
            </a:r>
            <a:r>
              <a:rPr lang="de-DE" sz="1000" dirty="0" err="1" smtClean="0"/>
              <a:t>Algos</a:t>
            </a:r>
            <a:r>
              <a:rPr lang="de-DE" sz="1000" dirty="0" smtClean="0"/>
              <a:t>, </a:t>
            </a:r>
          </a:p>
          <a:p>
            <a:r>
              <a:rPr lang="de-DE" sz="1000" dirty="0" smtClean="0"/>
              <a:t>Szenarien im Verlauf schwieriger</a:t>
            </a:r>
            <a:endParaRPr lang="de-DE" sz="1000" dirty="0"/>
          </a:p>
        </p:txBody>
      </p:sp>
      <p:sp>
        <p:nvSpPr>
          <p:cNvPr id="23" name="Textfeld 22"/>
          <p:cNvSpPr txBox="1"/>
          <p:nvPr/>
        </p:nvSpPr>
        <p:spPr>
          <a:xfrm>
            <a:off x="4078044" y="5306370"/>
            <a:ext cx="1059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Routine </a:t>
            </a:r>
            <a:r>
              <a:rPr lang="de-DE" sz="1000" dirty="0" err="1" smtClean="0"/>
              <a:t>Algo</a:t>
            </a:r>
            <a:endParaRPr lang="de-DE" sz="1000" dirty="0" smtClean="0"/>
          </a:p>
          <a:p>
            <a:r>
              <a:rPr lang="de-DE" sz="1000" dirty="0" smtClean="0"/>
              <a:t>Auch schwierige </a:t>
            </a:r>
          </a:p>
          <a:p>
            <a:r>
              <a:rPr lang="de-DE" sz="1000" dirty="0" smtClean="0"/>
              <a:t>Szenarien</a:t>
            </a:r>
            <a:endParaRPr lang="de-DE" sz="1000" dirty="0"/>
          </a:p>
        </p:txBody>
      </p:sp>
      <p:sp>
        <p:nvSpPr>
          <p:cNvPr id="25" name="Rechteck 24"/>
          <p:cNvSpPr/>
          <p:nvPr/>
        </p:nvSpPr>
        <p:spPr>
          <a:xfrm>
            <a:off x="1621068" y="4881677"/>
            <a:ext cx="2240952" cy="335553"/>
          </a:xfrm>
          <a:prstGeom prst="rect">
            <a:avLst/>
          </a:prstGeom>
          <a:solidFill>
            <a:srgbClr val="8989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Theorie</a:t>
            </a:r>
            <a:endParaRPr lang="de-DE" b="1" dirty="0"/>
          </a:p>
        </p:txBody>
      </p:sp>
      <p:sp>
        <p:nvSpPr>
          <p:cNvPr id="26" name="Textfeld 25"/>
          <p:cNvSpPr txBox="1"/>
          <p:nvPr/>
        </p:nvSpPr>
        <p:spPr>
          <a:xfrm>
            <a:off x="4078044" y="4885025"/>
            <a:ext cx="1191352" cy="400110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de-DE" sz="1000" dirty="0" smtClean="0"/>
              <a:t>Vertiefen des </a:t>
            </a:r>
            <a:r>
              <a:rPr lang="de-DE" sz="1000" dirty="0" err="1" smtClean="0"/>
              <a:t>Algos</a:t>
            </a:r>
            <a:endParaRPr lang="de-DE" sz="1000" dirty="0" smtClean="0"/>
          </a:p>
          <a:p>
            <a:r>
              <a:rPr lang="de-DE" sz="1000" dirty="0" smtClean="0"/>
              <a:t>(Eigenstudium)</a:t>
            </a:r>
          </a:p>
        </p:txBody>
      </p:sp>
      <p:sp>
        <p:nvSpPr>
          <p:cNvPr id="27" name="Rechteck 26"/>
          <p:cNvSpPr/>
          <p:nvPr/>
        </p:nvSpPr>
        <p:spPr>
          <a:xfrm>
            <a:off x="1629524" y="2628519"/>
            <a:ext cx="2232496" cy="420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Kennenlernen</a:t>
            </a:r>
          </a:p>
          <a:p>
            <a:pPr algn="ctr"/>
            <a:r>
              <a:rPr lang="de-DE" sz="800" dirty="0" smtClean="0"/>
              <a:t>Disponent (1 </a:t>
            </a:r>
            <a:r>
              <a:rPr lang="de-DE" sz="800" dirty="0"/>
              <a:t>TN</a:t>
            </a:r>
            <a:r>
              <a:rPr lang="de-DE" sz="800" dirty="0" smtClean="0"/>
              <a:t>)</a:t>
            </a:r>
            <a:endParaRPr lang="de-DE" sz="800" dirty="0"/>
          </a:p>
        </p:txBody>
      </p:sp>
      <p:sp>
        <p:nvSpPr>
          <p:cNvPr id="28" name="Textfeld 27"/>
          <p:cNvSpPr txBox="1"/>
          <p:nvPr/>
        </p:nvSpPr>
        <p:spPr>
          <a:xfrm>
            <a:off x="4078044" y="2611602"/>
            <a:ext cx="1627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Kennenlernen </a:t>
            </a:r>
            <a:r>
              <a:rPr lang="de-DE" sz="1000" dirty="0" err="1" smtClean="0"/>
              <a:t>Algo</a:t>
            </a:r>
            <a:r>
              <a:rPr lang="de-DE" sz="1000" dirty="0" smtClean="0"/>
              <a:t> (alleine)</a:t>
            </a:r>
          </a:p>
          <a:p>
            <a:r>
              <a:rPr lang="de-DE" sz="1000" dirty="0" smtClean="0"/>
              <a:t>„rumklicken“ und blättern</a:t>
            </a:r>
          </a:p>
        </p:txBody>
      </p:sp>
      <p:sp>
        <p:nvSpPr>
          <p:cNvPr id="29" name="Rechteck 28"/>
          <p:cNvSpPr/>
          <p:nvPr/>
        </p:nvSpPr>
        <p:spPr>
          <a:xfrm>
            <a:off x="1621066" y="4144104"/>
            <a:ext cx="2240953" cy="312606"/>
          </a:xfrm>
          <a:prstGeom prst="rect">
            <a:avLst/>
          </a:prstGeom>
          <a:solidFill>
            <a:srgbClr val="8989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 smtClean="0"/>
              <a:t>Abschluß</a:t>
            </a:r>
            <a:endParaRPr lang="de-DE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4078044" y="4114570"/>
            <a:ext cx="1890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Zusammenfassung und</a:t>
            </a:r>
          </a:p>
          <a:p>
            <a:r>
              <a:rPr lang="de-DE" sz="1000" dirty="0" smtClean="0"/>
              <a:t>erst hier bei Bedarf </a:t>
            </a:r>
            <a:r>
              <a:rPr lang="de-DE" sz="1000" dirty="0"/>
              <a:t>Diskussionen</a:t>
            </a:r>
            <a:endParaRPr lang="de-DE" sz="1000" dirty="0" smtClean="0"/>
          </a:p>
        </p:txBody>
      </p:sp>
      <p:sp>
        <p:nvSpPr>
          <p:cNvPr id="31" name="Textfeld 30"/>
          <p:cNvSpPr txBox="1"/>
          <p:nvPr/>
        </p:nvSpPr>
        <p:spPr>
          <a:xfrm>
            <a:off x="4078044" y="1690819"/>
            <a:ext cx="1388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Vortrag (z.B. Vorlage)</a:t>
            </a:r>
            <a:br>
              <a:rPr lang="de-DE" sz="1000" dirty="0" smtClean="0"/>
            </a:br>
            <a:r>
              <a:rPr lang="de-DE" sz="1000" dirty="0" smtClean="0"/>
              <a:t>ggf. Lehrfilm (in Arbeit)</a:t>
            </a:r>
            <a:endParaRPr lang="de-DE" sz="1000" dirty="0"/>
          </a:p>
        </p:txBody>
      </p:sp>
      <p:sp>
        <p:nvSpPr>
          <p:cNvPr id="3" name="Rechteck 2"/>
          <p:cNvSpPr/>
          <p:nvPr/>
        </p:nvSpPr>
        <p:spPr>
          <a:xfrm>
            <a:off x="1485756" y="1597295"/>
            <a:ext cx="4464496" cy="3022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/>
          <p:cNvSpPr/>
          <p:nvPr/>
        </p:nvSpPr>
        <p:spPr>
          <a:xfrm>
            <a:off x="1485756" y="4750394"/>
            <a:ext cx="4464496" cy="12941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/>
          <p:cNvSpPr/>
          <p:nvPr/>
        </p:nvSpPr>
        <p:spPr>
          <a:xfrm rot="16200000">
            <a:off x="-1907265" y="3805009"/>
            <a:ext cx="5184578" cy="503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 smtClean="0">
                <a:solidFill>
                  <a:schemeClr val="accent6">
                    <a:lumMod val="50000"/>
                  </a:schemeClr>
                </a:solidFill>
              </a:rPr>
              <a:t>Schulungskonzept</a:t>
            </a:r>
          </a:p>
          <a:p>
            <a:pPr algn="ctr"/>
            <a:r>
              <a:rPr lang="de-DE" sz="3600" b="1" dirty="0" smtClean="0">
                <a:solidFill>
                  <a:schemeClr val="accent6">
                    <a:lumMod val="50000"/>
                  </a:schemeClr>
                </a:solidFill>
              </a:rPr>
              <a:t>T-CPR Bayern</a:t>
            </a:r>
            <a:endParaRPr lang="de-DE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6128614" y="1597295"/>
            <a:ext cx="3169848" cy="2698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2400" b="1" dirty="0" smtClean="0">
                <a:solidFill>
                  <a:schemeClr val="accent6">
                    <a:lumMod val="50000"/>
                  </a:schemeClr>
                </a:solidFill>
              </a:rPr>
              <a:t>Einführung</a:t>
            </a:r>
          </a:p>
          <a:p>
            <a:r>
              <a:rPr lang="de-DE" sz="1200" b="1" dirty="0" smtClean="0">
                <a:solidFill>
                  <a:schemeClr val="accent6">
                    <a:lumMod val="50000"/>
                  </a:schemeClr>
                </a:solidFill>
              </a:rPr>
              <a:t>(Teil </a:t>
            </a:r>
            <a:r>
              <a:rPr lang="de-DE" sz="1200" b="1" dirty="0" smtClean="0">
                <a:solidFill>
                  <a:schemeClr val="accent6">
                    <a:lumMod val="50000"/>
                  </a:schemeClr>
                </a:solidFill>
              </a:rPr>
              <a:t>der </a:t>
            </a:r>
            <a:r>
              <a:rPr lang="de-DE" sz="1200" b="1" dirty="0" err="1" smtClean="0">
                <a:solidFill>
                  <a:schemeClr val="accent6">
                    <a:lumMod val="50000"/>
                  </a:schemeClr>
                </a:solidFill>
              </a:rPr>
              <a:t>Disponentenausbildung</a:t>
            </a:r>
            <a:r>
              <a:rPr lang="de-DE" sz="12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de-DE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de-DE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sz="1200" b="1" dirty="0" smtClean="0">
                <a:solidFill>
                  <a:schemeClr val="accent6">
                    <a:lumMod val="50000"/>
                  </a:schemeClr>
                </a:solidFill>
              </a:rPr>
              <a:t>Insgesamt 12 UE</a:t>
            </a:r>
          </a:p>
          <a:p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de-DE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sz="1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ggf. Kombination mit AED-Training</a:t>
            </a:r>
            <a:br>
              <a:rPr lang="de-DE" sz="1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</a:br>
            <a:r>
              <a:rPr lang="de-DE" sz="12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(entsprechend zusätzliche UEs)</a:t>
            </a:r>
            <a:endParaRPr lang="de-DE" sz="12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6128614" y="4797232"/>
            <a:ext cx="3169848" cy="8389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2400" b="1" dirty="0" smtClean="0">
                <a:solidFill>
                  <a:schemeClr val="accent6">
                    <a:lumMod val="50000"/>
                  </a:schemeClr>
                </a:solidFill>
              </a:rPr>
              <a:t>Praxisübungen &amp;</a:t>
            </a:r>
            <a:br>
              <a:rPr lang="de-DE" sz="24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de-DE" sz="2400" b="1" dirty="0" smtClean="0">
                <a:solidFill>
                  <a:schemeClr val="accent6">
                    <a:lumMod val="50000"/>
                  </a:schemeClr>
                </a:solidFill>
              </a:rPr>
              <a:t>Refresh</a:t>
            </a:r>
            <a:endParaRPr lang="de-DE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sz="1200" b="1" dirty="0" smtClean="0">
                <a:solidFill>
                  <a:schemeClr val="accent6">
                    <a:lumMod val="50000"/>
                  </a:schemeClr>
                </a:solidFill>
              </a:rPr>
              <a:t>(im Alltag)</a:t>
            </a:r>
            <a:endParaRPr lang="de-DE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88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ÄLRD_ppt-Vorlage">
  <a:themeElements>
    <a:clrScheme name="ÄLRD-Bayern">
      <a:dk1>
        <a:srgbClr val="3F3F3F"/>
      </a:dk1>
      <a:lt1>
        <a:sysClr val="window" lastClr="FFFFFF"/>
      </a:lt1>
      <a:dk2>
        <a:srgbClr val="1F497D"/>
      </a:dk2>
      <a:lt2>
        <a:srgbClr val="FFFFFF"/>
      </a:lt2>
      <a:accent1>
        <a:srgbClr val="1F54D0"/>
      </a:accent1>
      <a:accent2>
        <a:srgbClr val="8C8C8C"/>
      </a:accent2>
      <a:accent3>
        <a:srgbClr val="4F81BD"/>
      </a:accent3>
      <a:accent4>
        <a:srgbClr val="C0C0C0"/>
      </a:accent4>
      <a:accent5>
        <a:srgbClr val="1F64B4"/>
      </a:accent5>
      <a:accent6>
        <a:srgbClr val="C1CFF2"/>
      </a:accent6>
      <a:hlink>
        <a:srgbClr val="0000FF"/>
      </a:hlink>
      <a:folHlink>
        <a:srgbClr val="A5A5A5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ÄLRD-Bayern">
      <a:dk1>
        <a:srgbClr val="3F3F3F"/>
      </a:dk1>
      <a:lt1>
        <a:sysClr val="window" lastClr="FFFFFF"/>
      </a:lt1>
      <a:dk2>
        <a:srgbClr val="1F497D"/>
      </a:dk2>
      <a:lt2>
        <a:srgbClr val="FFFFFF"/>
      </a:lt2>
      <a:accent1>
        <a:srgbClr val="1F54D0"/>
      </a:accent1>
      <a:accent2>
        <a:srgbClr val="8C8C8C"/>
      </a:accent2>
      <a:accent3>
        <a:srgbClr val="4F81BD"/>
      </a:accent3>
      <a:accent4>
        <a:srgbClr val="C0C0C0"/>
      </a:accent4>
      <a:accent5>
        <a:srgbClr val="1F64B4"/>
      </a:accent5>
      <a:accent6>
        <a:srgbClr val="C1CFF2"/>
      </a:accent6>
      <a:hlink>
        <a:srgbClr val="0000FF"/>
      </a:hlink>
      <a:folHlink>
        <a:srgbClr val="A5A5A5"/>
      </a:folHlink>
    </a:clrScheme>
    <a:fontScheme name="ÄLRD-Bayer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ÄLRD-Bayern">
      <a:dk1>
        <a:srgbClr val="3F3F3F"/>
      </a:dk1>
      <a:lt1>
        <a:sysClr val="window" lastClr="FFFFFF"/>
      </a:lt1>
      <a:dk2>
        <a:srgbClr val="1F497D"/>
      </a:dk2>
      <a:lt2>
        <a:srgbClr val="FFFFFF"/>
      </a:lt2>
      <a:accent1>
        <a:srgbClr val="1F54D0"/>
      </a:accent1>
      <a:accent2>
        <a:srgbClr val="8C8C8C"/>
      </a:accent2>
      <a:accent3>
        <a:srgbClr val="4F81BD"/>
      </a:accent3>
      <a:accent4>
        <a:srgbClr val="C0C0C0"/>
      </a:accent4>
      <a:accent5>
        <a:srgbClr val="1F64B4"/>
      </a:accent5>
      <a:accent6>
        <a:srgbClr val="C1CFF2"/>
      </a:accent6>
      <a:hlink>
        <a:srgbClr val="0000FF"/>
      </a:hlink>
      <a:folHlink>
        <a:srgbClr val="A5A5A5"/>
      </a:folHlink>
    </a:clrScheme>
    <a:fontScheme name="ÄLRD-Bayer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ÄLRD_ppt-Vorlage</Template>
  <TotalTime>0</TotalTime>
  <Words>114</Words>
  <Application>Microsoft Office PowerPoint</Application>
  <PresentationFormat>Bildschirmpräsentation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ÄLRD_ppt-Vorlage</vt:lpstr>
      <vt:lpstr>PowerPoint-Präsentation</vt:lpstr>
    </vt:vector>
  </TitlesOfParts>
  <Company>AK T-CPR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T-CPR - Grundschulung</dc:title>
  <dc:subject>Grundschulung</dc:subject>
  <dc:creator>Meyer, Oliver (INM)</dc:creator>
  <dc:description>Telefonreanimation</dc:description>
  <cp:lastModifiedBy>Ihr Benutzername</cp:lastModifiedBy>
  <cp:revision>257</cp:revision>
  <dcterms:created xsi:type="dcterms:W3CDTF">2012-09-18T12:57:29Z</dcterms:created>
  <dcterms:modified xsi:type="dcterms:W3CDTF">2014-03-21T14:20:30Z</dcterms:modified>
</cp:coreProperties>
</file>